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57" r:id="rId4"/>
    <p:sldId id="258" r:id="rId5"/>
    <p:sldId id="314" r:id="rId6"/>
    <p:sldId id="263" r:id="rId7"/>
    <p:sldId id="268" r:id="rId8"/>
    <p:sldId id="267" r:id="rId9"/>
    <p:sldId id="266" r:id="rId10"/>
    <p:sldId id="271" r:id="rId11"/>
    <p:sldId id="269" r:id="rId12"/>
    <p:sldId id="308" r:id="rId13"/>
    <p:sldId id="311" r:id="rId14"/>
    <p:sldId id="310" r:id="rId15"/>
    <p:sldId id="30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FE32AE3-AF0F-4957-99D6-800324AC1CCE}">
          <p14:sldIdLst>
            <p14:sldId id="256"/>
          </p14:sldIdLst>
        </p14:section>
        <p14:section name="Untitled Section" id="{1CD83E1A-D1EB-4BC0-B13C-EDDA4AC3AC72}">
          <p14:sldIdLst>
            <p14:sldId id="261"/>
            <p14:sldId id="257"/>
            <p14:sldId id="258"/>
            <p14:sldId id="314"/>
            <p14:sldId id="263"/>
            <p14:sldId id="268"/>
            <p14:sldId id="267"/>
            <p14:sldId id="266"/>
            <p14:sldId id="271"/>
            <p14:sldId id="269"/>
            <p14:sldId id="308"/>
            <p14:sldId id="311"/>
            <p14:sldId id="310"/>
            <p14:sldId id="30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12" autoAdjust="0"/>
    <p:restoredTop sz="94660"/>
  </p:normalViewPr>
  <p:slideViewPr>
    <p:cSldViewPr snapToGrid="0">
      <p:cViewPr varScale="1">
        <p:scale>
          <a:sx n="86" d="100"/>
          <a:sy n="86" d="100"/>
        </p:scale>
        <p:origin x="47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6/18/2020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drea@FTCInteriors.com" TargetMode="External"/><Relationship Id="rId2" Type="http://schemas.openxmlformats.org/officeDocument/2006/relationships/hyperlink" Target="http://www.ftcinteriors.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hunterdouglas.com/duolite"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hunterdouglas.com/operating-systems/manual/top-down-bottom-up-shades"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andrea@FTCInteriors.com" TargetMode="External"/><Relationship Id="rId2" Type="http://schemas.openxmlformats.org/officeDocument/2006/relationships/hyperlink" Target="http://www.ftcinteriors.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FTC Interiors</a:t>
            </a:r>
          </a:p>
        </p:txBody>
      </p:sp>
      <p:sp>
        <p:nvSpPr>
          <p:cNvPr id="3" name="Subtitle 2"/>
          <p:cNvSpPr>
            <a:spLocks noGrp="1"/>
          </p:cNvSpPr>
          <p:nvPr>
            <p:ph type="subTitle" idx="1"/>
          </p:nvPr>
        </p:nvSpPr>
        <p:spPr>
          <a:xfrm>
            <a:off x="684212" y="3843867"/>
            <a:ext cx="9749326" cy="2615548"/>
          </a:xfrm>
        </p:spPr>
        <p:txBody>
          <a:bodyPr>
            <a:normAutofit fontScale="77500" lnSpcReduction="20000"/>
          </a:bodyPr>
          <a:lstStyle/>
          <a:p>
            <a:r>
              <a:rPr lang="en-US" sz="2800" dirty="0"/>
              <a:t>Window Treatments-Shades &amp; More!</a:t>
            </a:r>
          </a:p>
          <a:p>
            <a:endParaRPr lang="en-US" sz="2800" dirty="0"/>
          </a:p>
          <a:p>
            <a:endParaRPr lang="en-US" sz="2800" dirty="0"/>
          </a:p>
          <a:p>
            <a:r>
              <a:rPr lang="en-US" sz="2800" dirty="0">
                <a:hlinkClick r:id="rId2"/>
              </a:rPr>
              <a:t>www.FTCInteriors.com</a:t>
            </a:r>
            <a:endParaRPr lang="en-US" sz="2800" dirty="0"/>
          </a:p>
          <a:p>
            <a:r>
              <a:rPr lang="en-US" sz="2800" dirty="0">
                <a:hlinkClick r:id="rId3"/>
              </a:rPr>
              <a:t>andrea@FTCInteriors.com</a:t>
            </a:r>
            <a:endParaRPr lang="en-US" sz="2800" dirty="0"/>
          </a:p>
          <a:p>
            <a:r>
              <a:rPr lang="en-US" sz="2800" dirty="0"/>
              <a:t>703-407-3770</a:t>
            </a:r>
          </a:p>
          <a:p>
            <a:endParaRPr lang="en-US" sz="2800" dirty="0"/>
          </a:p>
        </p:txBody>
      </p:sp>
    </p:spTree>
    <p:extLst>
      <p:ext uri="{BB962C8B-B14F-4D97-AF65-F5344CB8AC3E}">
        <p14:creationId xmlns:p14="http://schemas.microsoft.com/office/powerpoint/2010/main" val="2153298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0"/>
            <a:ext cx="8534400" cy="1507067"/>
          </a:xfrm>
        </p:spPr>
        <p:txBody>
          <a:bodyPr/>
          <a:lstStyle/>
          <a:p>
            <a:r>
              <a:rPr lang="en-US" dirty="0"/>
              <a:t>Honeycomb shades-sheer &amp; solid</a:t>
            </a:r>
          </a:p>
        </p:txBody>
      </p:sp>
      <p:pic>
        <p:nvPicPr>
          <p:cNvPr id="4" name="Picture 3">
            <a:extLst>
              <a:ext uri="{FF2B5EF4-FFF2-40B4-BE49-F238E27FC236}">
                <a16:creationId xmlns:a16="http://schemas.microsoft.com/office/drawing/2014/main" id="{816182D9-A96E-436C-B5FF-6DBFA062CE55}"/>
              </a:ext>
            </a:extLst>
          </p:cNvPr>
          <p:cNvPicPr>
            <a:picLocks noChangeAspect="1"/>
          </p:cNvPicPr>
          <p:nvPr/>
        </p:nvPicPr>
        <p:blipFill>
          <a:blip r:embed="rId2"/>
          <a:stretch>
            <a:fillRect/>
          </a:stretch>
        </p:blipFill>
        <p:spPr>
          <a:xfrm>
            <a:off x="684212" y="1845168"/>
            <a:ext cx="7143750" cy="4286250"/>
          </a:xfrm>
          <a:prstGeom prst="rect">
            <a:avLst/>
          </a:prstGeom>
        </p:spPr>
      </p:pic>
      <p:sp>
        <p:nvSpPr>
          <p:cNvPr id="5" name="TextBox 4">
            <a:extLst>
              <a:ext uri="{FF2B5EF4-FFF2-40B4-BE49-F238E27FC236}">
                <a16:creationId xmlns:a16="http://schemas.microsoft.com/office/drawing/2014/main" id="{A41DE107-6943-47A4-95A4-4544E79519E9}"/>
              </a:ext>
            </a:extLst>
          </p:cNvPr>
          <p:cNvSpPr txBox="1"/>
          <p:nvPr/>
        </p:nvSpPr>
        <p:spPr>
          <a:xfrm>
            <a:off x="8105313" y="2006353"/>
            <a:ext cx="3515557" cy="2308324"/>
          </a:xfrm>
          <a:prstGeom prst="rect">
            <a:avLst/>
          </a:prstGeom>
          <a:noFill/>
        </p:spPr>
        <p:txBody>
          <a:bodyPr wrap="square" rtlCol="0">
            <a:spAutoFit/>
          </a:bodyPr>
          <a:lstStyle/>
          <a:p>
            <a:r>
              <a:rPr lang="en-US"/>
              <a:t>Our </a:t>
            </a:r>
            <a:r>
              <a:rPr lang="en-US">
                <a:hlinkClick r:id="rId3"/>
              </a:rPr>
              <a:t>Duolite</a:t>
            </a:r>
            <a:r>
              <a:rPr lang="en-US"/>
              <a:t> feature offers maximum light control by using two separate fabric panels to achieve a 'day/night' level of convenience, providing limitless options for privacy and light control. </a:t>
            </a:r>
            <a:endParaRPr lang="en-US" dirty="0"/>
          </a:p>
        </p:txBody>
      </p:sp>
    </p:spTree>
    <p:extLst>
      <p:ext uri="{BB962C8B-B14F-4D97-AF65-F5344CB8AC3E}">
        <p14:creationId xmlns:p14="http://schemas.microsoft.com/office/powerpoint/2010/main" val="409389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0"/>
            <a:ext cx="10759105" cy="1507067"/>
          </a:xfrm>
        </p:spPr>
        <p:txBody>
          <a:bodyPr/>
          <a:lstStyle/>
          <a:p>
            <a:r>
              <a:rPr lang="en-US" dirty="0"/>
              <a:t>Honeycomb shades-Top down-bottom up</a:t>
            </a:r>
          </a:p>
        </p:txBody>
      </p:sp>
      <p:pic>
        <p:nvPicPr>
          <p:cNvPr id="4" name="Picture 3">
            <a:extLst>
              <a:ext uri="{FF2B5EF4-FFF2-40B4-BE49-F238E27FC236}">
                <a16:creationId xmlns:a16="http://schemas.microsoft.com/office/drawing/2014/main" id="{50E85D88-5440-4D98-89BB-995FA83081BD}"/>
              </a:ext>
            </a:extLst>
          </p:cNvPr>
          <p:cNvPicPr>
            <a:picLocks noChangeAspect="1"/>
          </p:cNvPicPr>
          <p:nvPr/>
        </p:nvPicPr>
        <p:blipFill>
          <a:blip r:embed="rId2"/>
          <a:stretch>
            <a:fillRect/>
          </a:stretch>
        </p:blipFill>
        <p:spPr>
          <a:xfrm>
            <a:off x="684211" y="1969456"/>
            <a:ext cx="7143750" cy="4286250"/>
          </a:xfrm>
          <a:prstGeom prst="rect">
            <a:avLst/>
          </a:prstGeom>
        </p:spPr>
      </p:pic>
      <p:sp>
        <p:nvSpPr>
          <p:cNvPr id="6" name="TextBox 5">
            <a:extLst>
              <a:ext uri="{FF2B5EF4-FFF2-40B4-BE49-F238E27FC236}">
                <a16:creationId xmlns:a16="http://schemas.microsoft.com/office/drawing/2014/main" id="{4AB65063-6128-4C20-8F4F-FFCA2CBEBAE0}"/>
              </a:ext>
            </a:extLst>
          </p:cNvPr>
          <p:cNvSpPr txBox="1"/>
          <p:nvPr/>
        </p:nvSpPr>
        <p:spPr>
          <a:xfrm>
            <a:off x="8158579" y="2183907"/>
            <a:ext cx="3258104" cy="1754326"/>
          </a:xfrm>
          <a:prstGeom prst="rect">
            <a:avLst/>
          </a:prstGeom>
          <a:noFill/>
        </p:spPr>
        <p:txBody>
          <a:bodyPr wrap="square" rtlCol="0">
            <a:spAutoFit/>
          </a:bodyPr>
          <a:lstStyle/>
          <a:p>
            <a:r>
              <a:rPr lang="en-US"/>
              <a:t>With innovations like our unique </a:t>
            </a:r>
            <a:r>
              <a:rPr lang="en-US">
                <a:hlinkClick r:id="rId3"/>
              </a:rPr>
              <a:t>Top-Down/Bottom-Up</a:t>
            </a:r>
            <a:r>
              <a:rPr lang="en-US"/>
              <a:t> operating system, you can maintain your privacy and still enjoy the natural light. </a:t>
            </a:r>
            <a:endParaRPr lang="en-US" dirty="0"/>
          </a:p>
        </p:txBody>
      </p:sp>
    </p:spTree>
    <p:extLst>
      <p:ext uri="{BB962C8B-B14F-4D97-AF65-F5344CB8AC3E}">
        <p14:creationId xmlns:p14="http://schemas.microsoft.com/office/powerpoint/2010/main" val="255346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0"/>
            <a:ext cx="11507788" cy="1507067"/>
          </a:xfrm>
        </p:spPr>
        <p:txBody>
          <a:bodyPr/>
          <a:lstStyle/>
          <a:p>
            <a:r>
              <a:rPr lang="en-US" dirty="0"/>
              <a:t>                                  TDBU Honeycomb shade in </a:t>
            </a:r>
            <a:br>
              <a:rPr lang="en-US" dirty="0"/>
            </a:br>
            <a:r>
              <a:rPr lang="en-US" dirty="0"/>
              <a:t>                                  a bedroom-before &amp; after </a:t>
            </a:r>
          </a:p>
        </p:txBody>
      </p:sp>
      <p:pic>
        <p:nvPicPr>
          <p:cNvPr id="4" name="Picture 3">
            <a:extLst>
              <a:ext uri="{FF2B5EF4-FFF2-40B4-BE49-F238E27FC236}">
                <a16:creationId xmlns:a16="http://schemas.microsoft.com/office/drawing/2014/main" id="{006B22FF-7077-4121-AF8F-A92DBD77816D}"/>
              </a:ext>
            </a:extLst>
          </p:cNvPr>
          <p:cNvPicPr>
            <a:picLocks noChangeAspect="1"/>
          </p:cNvPicPr>
          <p:nvPr/>
        </p:nvPicPr>
        <p:blipFill>
          <a:blip r:embed="rId2"/>
          <a:stretch>
            <a:fillRect/>
          </a:stretch>
        </p:blipFill>
        <p:spPr>
          <a:xfrm>
            <a:off x="684212" y="326254"/>
            <a:ext cx="4140226" cy="6205491"/>
          </a:xfrm>
          <a:prstGeom prst="rect">
            <a:avLst/>
          </a:prstGeom>
        </p:spPr>
      </p:pic>
      <p:pic>
        <p:nvPicPr>
          <p:cNvPr id="7" name="Picture 6">
            <a:extLst>
              <a:ext uri="{FF2B5EF4-FFF2-40B4-BE49-F238E27FC236}">
                <a16:creationId xmlns:a16="http://schemas.microsoft.com/office/drawing/2014/main" id="{BEC971E4-7A56-4069-82C5-1ABEBE66CB97}"/>
              </a:ext>
            </a:extLst>
          </p:cNvPr>
          <p:cNvPicPr>
            <a:picLocks noChangeAspect="1"/>
          </p:cNvPicPr>
          <p:nvPr/>
        </p:nvPicPr>
        <p:blipFill>
          <a:blip r:embed="rId3"/>
          <a:stretch>
            <a:fillRect/>
          </a:stretch>
        </p:blipFill>
        <p:spPr>
          <a:xfrm>
            <a:off x="5270376" y="1589102"/>
            <a:ext cx="5734975" cy="4301231"/>
          </a:xfrm>
          <a:prstGeom prst="rect">
            <a:avLst/>
          </a:prstGeom>
        </p:spPr>
      </p:pic>
    </p:spTree>
    <p:extLst>
      <p:ext uri="{BB962C8B-B14F-4D97-AF65-F5344CB8AC3E}">
        <p14:creationId xmlns:p14="http://schemas.microsoft.com/office/powerpoint/2010/main" val="413305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841" y="0"/>
            <a:ext cx="11890159" cy="1507067"/>
          </a:xfrm>
        </p:spPr>
        <p:txBody>
          <a:bodyPr/>
          <a:lstStyle/>
          <a:p>
            <a:r>
              <a:rPr lang="en-US" dirty="0"/>
              <a:t>Indoor woven woods roller shades in porch</a:t>
            </a:r>
          </a:p>
        </p:txBody>
      </p:sp>
      <p:pic>
        <p:nvPicPr>
          <p:cNvPr id="5" name="Picture 4">
            <a:extLst>
              <a:ext uri="{FF2B5EF4-FFF2-40B4-BE49-F238E27FC236}">
                <a16:creationId xmlns:a16="http://schemas.microsoft.com/office/drawing/2014/main" id="{894F429C-14EA-44B6-BC2A-D6F81D31AD8F}"/>
              </a:ext>
            </a:extLst>
          </p:cNvPr>
          <p:cNvPicPr>
            <a:picLocks noChangeAspect="1"/>
          </p:cNvPicPr>
          <p:nvPr/>
        </p:nvPicPr>
        <p:blipFill>
          <a:blip r:embed="rId2"/>
          <a:stretch>
            <a:fillRect/>
          </a:stretch>
        </p:blipFill>
        <p:spPr>
          <a:xfrm>
            <a:off x="301841" y="1420446"/>
            <a:ext cx="6945763" cy="4634126"/>
          </a:xfrm>
          <a:prstGeom prst="rect">
            <a:avLst/>
          </a:prstGeom>
        </p:spPr>
      </p:pic>
    </p:spTree>
    <p:extLst>
      <p:ext uri="{BB962C8B-B14F-4D97-AF65-F5344CB8AC3E}">
        <p14:creationId xmlns:p14="http://schemas.microsoft.com/office/powerpoint/2010/main" val="342725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0"/>
            <a:ext cx="11507788" cy="1507067"/>
          </a:xfrm>
        </p:spPr>
        <p:txBody>
          <a:bodyPr/>
          <a:lstStyle/>
          <a:p>
            <a:r>
              <a:rPr lang="en-US" dirty="0"/>
              <a:t>Screen Shade with Cornice in kitchen</a:t>
            </a:r>
          </a:p>
        </p:txBody>
      </p:sp>
      <p:pic>
        <p:nvPicPr>
          <p:cNvPr id="4" name="Picture 3">
            <a:extLst>
              <a:ext uri="{FF2B5EF4-FFF2-40B4-BE49-F238E27FC236}">
                <a16:creationId xmlns:a16="http://schemas.microsoft.com/office/drawing/2014/main" id="{BBBF32A1-8C64-47C1-8BF5-33E2BFA292B1}"/>
              </a:ext>
            </a:extLst>
          </p:cNvPr>
          <p:cNvPicPr>
            <a:picLocks noChangeAspect="1"/>
          </p:cNvPicPr>
          <p:nvPr/>
        </p:nvPicPr>
        <p:blipFill>
          <a:blip r:embed="rId2"/>
          <a:stretch>
            <a:fillRect/>
          </a:stretch>
        </p:blipFill>
        <p:spPr>
          <a:xfrm>
            <a:off x="684212" y="1571366"/>
            <a:ext cx="7471353" cy="4984793"/>
          </a:xfrm>
          <a:prstGeom prst="rect">
            <a:avLst/>
          </a:prstGeom>
        </p:spPr>
      </p:pic>
      <p:pic>
        <p:nvPicPr>
          <p:cNvPr id="7" name="Picture 6">
            <a:extLst>
              <a:ext uri="{FF2B5EF4-FFF2-40B4-BE49-F238E27FC236}">
                <a16:creationId xmlns:a16="http://schemas.microsoft.com/office/drawing/2014/main" id="{31B4AFC2-907B-4667-BB24-C4D0BE1F3164}"/>
              </a:ext>
            </a:extLst>
          </p:cNvPr>
          <p:cNvPicPr>
            <a:picLocks noChangeAspect="1"/>
          </p:cNvPicPr>
          <p:nvPr/>
        </p:nvPicPr>
        <p:blipFill>
          <a:blip r:embed="rId3"/>
          <a:stretch>
            <a:fillRect/>
          </a:stretch>
        </p:blipFill>
        <p:spPr>
          <a:xfrm>
            <a:off x="8327253" y="1740022"/>
            <a:ext cx="3663519" cy="2947388"/>
          </a:xfrm>
          <a:prstGeom prst="rect">
            <a:avLst/>
          </a:prstGeom>
        </p:spPr>
      </p:pic>
    </p:spTree>
    <p:extLst>
      <p:ext uri="{BB962C8B-B14F-4D97-AF65-F5344CB8AC3E}">
        <p14:creationId xmlns:p14="http://schemas.microsoft.com/office/powerpoint/2010/main" val="2714526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2086251"/>
            <a:ext cx="8534400" cy="1890945"/>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3" name="Content Placeholder 2"/>
          <p:cNvSpPr>
            <a:spLocks noGrp="1"/>
          </p:cNvSpPr>
          <p:nvPr>
            <p:ph idx="1"/>
          </p:nvPr>
        </p:nvSpPr>
        <p:spPr>
          <a:xfrm>
            <a:off x="87069" y="1242874"/>
            <a:ext cx="11394717" cy="1748902"/>
          </a:xfrm>
        </p:spPr>
        <p:txBody>
          <a:bodyPr>
            <a:normAutofit fontScale="77500" lnSpcReduction="20000"/>
          </a:bodyPr>
          <a:lstStyle/>
          <a:p>
            <a:pPr marL="0" indent="0" algn="ctr">
              <a:buNone/>
            </a:pPr>
            <a:r>
              <a:rPr lang="en-US" sz="4800" dirty="0"/>
              <a:t>FTC Interiors-</a:t>
            </a:r>
          </a:p>
          <a:p>
            <a:pPr marL="0" indent="0" algn="ctr">
              <a:buNone/>
            </a:pPr>
            <a:r>
              <a:rPr lang="en-US" sz="4800" dirty="0"/>
              <a:t>taking the guesswork out of design</a:t>
            </a:r>
            <a:br>
              <a:rPr lang="en-US" sz="4800" dirty="0"/>
            </a:br>
            <a:r>
              <a:rPr lang="en-US" sz="4800" cap="all" dirty="0">
                <a:ln w="3175" cmpd="sng">
                  <a:noFill/>
                </a:ln>
                <a:solidFill>
                  <a:schemeClr val="tx1"/>
                </a:solidFill>
                <a:latin typeface="+mj-lt"/>
                <a:ea typeface="+mj-ea"/>
                <a:cs typeface="+mj-cs"/>
              </a:rPr>
              <a:t>  </a:t>
            </a:r>
          </a:p>
        </p:txBody>
      </p:sp>
      <p:sp>
        <p:nvSpPr>
          <p:cNvPr id="5" name="TextBox 4">
            <a:extLst>
              <a:ext uri="{FF2B5EF4-FFF2-40B4-BE49-F238E27FC236}">
                <a16:creationId xmlns:a16="http://schemas.microsoft.com/office/drawing/2014/main" id="{7D4CDCA1-209E-4C0B-B275-FE30F88B89AD}"/>
              </a:ext>
            </a:extLst>
          </p:cNvPr>
          <p:cNvSpPr txBox="1"/>
          <p:nvPr/>
        </p:nvSpPr>
        <p:spPr>
          <a:xfrm>
            <a:off x="710214" y="4953740"/>
            <a:ext cx="8478174" cy="1397306"/>
          </a:xfrm>
          <a:prstGeom prst="rect">
            <a:avLst/>
          </a:prstGeom>
          <a:noFill/>
        </p:spPr>
        <p:txBody>
          <a:bodyPr wrap="square" rtlCol="0">
            <a:spAutoFit/>
          </a:bodyPr>
          <a:lstStyle/>
          <a:p>
            <a:pPr lvl="0">
              <a:spcBef>
                <a:spcPct val="20000"/>
              </a:spcBef>
              <a:spcAft>
                <a:spcPts val="600"/>
              </a:spcAft>
              <a:buClr>
                <a:prstClr val="white"/>
              </a:buClr>
              <a:buSzPct val="80000"/>
            </a:pPr>
            <a:r>
              <a:rPr lang="en-US" sz="2200">
                <a:solidFill>
                  <a:srgbClr val="146194">
                    <a:lumMod val="75000"/>
                  </a:srgbClr>
                </a:solidFill>
                <a:hlinkClick r:id="rId2">
                  <a:extLst>
                    <a:ext uri="{A12FA001-AC4F-418D-AE19-62706E023703}">
                      <ahyp:hlinkClr xmlns:ahyp="http://schemas.microsoft.com/office/drawing/2018/hyperlinkcolor" val="tx"/>
                    </a:ext>
                  </a:extLst>
                </a:hlinkClick>
              </a:rPr>
              <a:t>www.FTCInteriors.com</a:t>
            </a:r>
            <a:endParaRPr lang="en-US" sz="2200">
              <a:solidFill>
                <a:srgbClr val="146194">
                  <a:lumMod val="75000"/>
                </a:srgbClr>
              </a:solidFill>
            </a:endParaRPr>
          </a:p>
          <a:p>
            <a:pPr lvl="0">
              <a:spcBef>
                <a:spcPct val="20000"/>
              </a:spcBef>
              <a:spcAft>
                <a:spcPts val="600"/>
              </a:spcAft>
              <a:buClr>
                <a:prstClr val="white"/>
              </a:buClr>
              <a:buSzPct val="80000"/>
            </a:pPr>
            <a:r>
              <a:rPr lang="en-US" sz="2200">
                <a:solidFill>
                  <a:srgbClr val="146194">
                    <a:lumMod val="75000"/>
                  </a:srgbClr>
                </a:solidFill>
                <a:hlinkClick r:id="rId3">
                  <a:extLst>
                    <a:ext uri="{A12FA001-AC4F-418D-AE19-62706E023703}">
                      <ahyp:hlinkClr xmlns:ahyp="http://schemas.microsoft.com/office/drawing/2018/hyperlinkcolor" val="tx"/>
                    </a:ext>
                  </a:extLst>
                </a:hlinkClick>
              </a:rPr>
              <a:t>andrea@FTCInteriors.com</a:t>
            </a:r>
            <a:endParaRPr lang="en-US" sz="2200">
              <a:solidFill>
                <a:srgbClr val="146194">
                  <a:lumMod val="75000"/>
                </a:srgbClr>
              </a:solidFill>
            </a:endParaRPr>
          </a:p>
          <a:p>
            <a:pPr lvl="0">
              <a:spcBef>
                <a:spcPct val="20000"/>
              </a:spcBef>
              <a:spcAft>
                <a:spcPts val="600"/>
              </a:spcAft>
              <a:buClr>
                <a:prstClr val="white"/>
              </a:buClr>
              <a:buSzPct val="80000"/>
            </a:pPr>
            <a:r>
              <a:rPr lang="en-US" sz="2200">
                <a:solidFill>
                  <a:srgbClr val="146194">
                    <a:lumMod val="75000"/>
                  </a:srgbClr>
                </a:solidFill>
              </a:rPr>
              <a:t>703-407-3770</a:t>
            </a:r>
            <a:endParaRPr lang="en-US" sz="2200" dirty="0">
              <a:solidFill>
                <a:srgbClr val="146194">
                  <a:lumMod val="75000"/>
                </a:srgbClr>
              </a:solidFill>
            </a:endParaRPr>
          </a:p>
        </p:txBody>
      </p:sp>
    </p:spTree>
    <p:extLst>
      <p:ext uri="{BB962C8B-B14F-4D97-AF65-F5344CB8AC3E}">
        <p14:creationId xmlns:p14="http://schemas.microsoft.com/office/powerpoint/2010/main" val="346856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0"/>
            <a:ext cx="10510530" cy="1507067"/>
          </a:xfrm>
        </p:spPr>
        <p:txBody>
          <a:bodyPr/>
          <a:lstStyle/>
          <a:p>
            <a:r>
              <a:rPr lang="en-US" dirty="0"/>
              <a:t>UV Ray Protection</a:t>
            </a:r>
          </a:p>
        </p:txBody>
      </p:sp>
      <p:pic>
        <p:nvPicPr>
          <p:cNvPr id="7" name="Picture 6">
            <a:extLst>
              <a:ext uri="{FF2B5EF4-FFF2-40B4-BE49-F238E27FC236}">
                <a16:creationId xmlns:a16="http://schemas.microsoft.com/office/drawing/2014/main" id="{704584DB-F2D5-49DE-A82D-D72FF1D3F7A8}"/>
              </a:ext>
            </a:extLst>
          </p:cNvPr>
          <p:cNvPicPr>
            <a:picLocks noChangeAspect="1"/>
          </p:cNvPicPr>
          <p:nvPr/>
        </p:nvPicPr>
        <p:blipFill>
          <a:blip r:embed="rId2"/>
          <a:stretch>
            <a:fillRect/>
          </a:stretch>
        </p:blipFill>
        <p:spPr>
          <a:xfrm>
            <a:off x="684212" y="1507067"/>
            <a:ext cx="7698050" cy="5003733"/>
          </a:xfrm>
          <a:prstGeom prst="rect">
            <a:avLst/>
          </a:prstGeom>
        </p:spPr>
      </p:pic>
      <p:sp>
        <p:nvSpPr>
          <p:cNvPr id="8" name="TextBox 7">
            <a:extLst>
              <a:ext uri="{FF2B5EF4-FFF2-40B4-BE49-F238E27FC236}">
                <a16:creationId xmlns:a16="http://schemas.microsoft.com/office/drawing/2014/main" id="{00765A59-2AEC-498F-B9E5-8CA9B7F32E8D}"/>
              </a:ext>
            </a:extLst>
          </p:cNvPr>
          <p:cNvSpPr txBox="1"/>
          <p:nvPr/>
        </p:nvSpPr>
        <p:spPr>
          <a:xfrm>
            <a:off x="8469297" y="1660124"/>
            <a:ext cx="3533313" cy="1754326"/>
          </a:xfrm>
          <a:prstGeom prst="rect">
            <a:avLst/>
          </a:prstGeom>
          <a:noFill/>
        </p:spPr>
        <p:txBody>
          <a:bodyPr wrap="square" rtlCol="0">
            <a:spAutoFit/>
          </a:bodyPr>
          <a:lstStyle/>
          <a:p>
            <a:r>
              <a:rPr lang="en-US"/>
              <a:t>Limit your exposure to UV rays. Protect art, furniture and family heirlooms from sun damage and unfortunate fading, all with the help of your window treatment.</a:t>
            </a:r>
            <a:endParaRPr lang="en-US" dirty="0"/>
          </a:p>
        </p:txBody>
      </p:sp>
    </p:spTree>
    <p:extLst>
      <p:ext uri="{BB962C8B-B14F-4D97-AF65-F5344CB8AC3E}">
        <p14:creationId xmlns:p14="http://schemas.microsoft.com/office/powerpoint/2010/main" val="232979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0"/>
            <a:ext cx="11349044" cy="1507067"/>
          </a:xfrm>
        </p:spPr>
        <p:txBody>
          <a:bodyPr/>
          <a:lstStyle/>
          <a:p>
            <a:r>
              <a:rPr lang="en-US" dirty="0"/>
              <a:t>Indoor roller shades &amp; panels</a:t>
            </a:r>
          </a:p>
        </p:txBody>
      </p:sp>
      <p:pic>
        <p:nvPicPr>
          <p:cNvPr id="4" name="Picture 3">
            <a:extLst>
              <a:ext uri="{FF2B5EF4-FFF2-40B4-BE49-F238E27FC236}">
                <a16:creationId xmlns:a16="http://schemas.microsoft.com/office/drawing/2014/main" id="{A6E42AC4-C9F6-4B18-8A63-BAA4116E6F85}"/>
              </a:ext>
            </a:extLst>
          </p:cNvPr>
          <p:cNvPicPr>
            <a:picLocks noChangeAspect="1"/>
          </p:cNvPicPr>
          <p:nvPr/>
        </p:nvPicPr>
        <p:blipFill>
          <a:blip r:embed="rId2"/>
          <a:stretch>
            <a:fillRect/>
          </a:stretch>
        </p:blipFill>
        <p:spPr>
          <a:xfrm>
            <a:off x="684211" y="1507067"/>
            <a:ext cx="7751316" cy="5038355"/>
          </a:xfrm>
          <a:prstGeom prst="rect">
            <a:avLst/>
          </a:prstGeom>
        </p:spPr>
      </p:pic>
      <p:sp>
        <p:nvSpPr>
          <p:cNvPr id="5" name="TextBox 4">
            <a:extLst>
              <a:ext uri="{FF2B5EF4-FFF2-40B4-BE49-F238E27FC236}">
                <a16:creationId xmlns:a16="http://schemas.microsoft.com/office/drawing/2014/main" id="{B2BA02DC-179A-49FF-9EE4-9F4729D9C91D}"/>
              </a:ext>
            </a:extLst>
          </p:cNvPr>
          <p:cNvSpPr txBox="1"/>
          <p:nvPr/>
        </p:nvSpPr>
        <p:spPr>
          <a:xfrm>
            <a:off x="8522563" y="1669002"/>
            <a:ext cx="3444536" cy="2862322"/>
          </a:xfrm>
          <a:prstGeom prst="rect">
            <a:avLst/>
          </a:prstGeom>
          <a:noFill/>
        </p:spPr>
        <p:txBody>
          <a:bodyPr wrap="square" rtlCol="0">
            <a:spAutoFit/>
          </a:bodyPr>
          <a:lstStyle/>
          <a:p>
            <a:r>
              <a:rPr lang="en-US" dirty="0"/>
              <a:t>Our Designer Screen Shades come in a large selection of fabrics with varying opacities that allow you to select your preferred view and level of light. All of our Designer Screen Shades fabrics can be coordinated with our vertical Gliding Window Panels.</a:t>
            </a:r>
          </a:p>
        </p:txBody>
      </p:sp>
    </p:spTree>
    <p:extLst>
      <p:ext uri="{BB962C8B-B14F-4D97-AF65-F5344CB8AC3E}">
        <p14:creationId xmlns:p14="http://schemas.microsoft.com/office/powerpoint/2010/main" val="323037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4212" y="0"/>
            <a:ext cx="8534400" cy="1507067"/>
          </a:xfrm>
        </p:spPr>
        <p:txBody>
          <a:bodyPr/>
          <a:lstStyle/>
          <a:p>
            <a:r>
              <a:rPr lang="en-US" dirty="0"/>
              <a:t>Outdoor patio shades</a:t>
            </a:r>
          </a:p>
        </p:txBody>
      </p:sp>
      <p:pic>
        <p:nvPicPr>
          <p:cNvPr id="4" name="Picture 3">
            <a:extLst>
              <a:ext uri="{FF2B5EF4-FFF2-40B4-BE49-F238E27FC236}">
                <a16:creationId xmlns:a16="http://schemas.microsoft.com/office/drawing/2014/main" id="{BDEB987E-DC43-48D1-A4DB-B048FCCD394D}"/>
              </a:ext>
            </a:extLst>
          </p:cNvPr>
          <p:cNvPicPr>
            <a:picLocks noChangeAspect="1"/>
          </p:cNvPicPr>
          <p:nvPr/>
        </p:nvPicPr>
        <p:blipFill>
          <a:blip r:embed="rId3"/>
          <a:stretch>
            <a:fillRect/>
          </a:stretch>
        </p:blipFill>
        <p:spPr>
          <a:xfrm>
            <a:off x="684212" y="1120065"/>
            <a:ext cx="8211213" cy="5298027"/>
          </a:xfrm>
          <a:prstGeom prst="rect">
            <a:avLst/>
          </a:prstGeom>
        </p:spPr>
      </p:pic>
      <p:sp>
        <p:nvSpPr>
          <p:cNvPr id="5" name="TextBox 4">
            <a:extLst>
              <a:ext uri="{FF2B5EF4-FFF2-40B4-BE49-F238E27FC236}">
                <a16:creationId xmlns:a16="http://schemas.microsoft.com/office/drawing/2014/main" id="{BCE8AE67-63F3-4C7A-9D0E-15CA8A5C4253}"/>
              </a:ext>
            </a:extLst>
          </p:cNvPr>
          <p:cNvSpPr txBox="1"/>
          <p:nvPr/>
        </p:nvSpPr>
        <p:spPr>
          <a:xfrm>
            <a:off x="9108489" y="1260629"/>
            <a:ext cx="2814222" cy="3416320"/>
          </a:xfrm>
          <a:prstGeom prst="rect">
            <a:avLst/>
          </a:prstGeom>
          <a:noFill/>
        </p:spPr>
        <p:txBody>
          <a:bodyPr wrap="square" rtlCol="0">
            <a:spAutoFit/>
          </a:bodyPr>
          <a:lstStyle/>
          <a:p>
            <a:r>
              <a:rPr lang="en-US"/>
              <a:t>Protect your home from harmful sunlight with our Designer Screen Shades. These window treatments curb harsh sun rays and come in varying levels of opacity. Screen shades are lovely in all spaces, but particularly desirable for patios and sunrooms.</a:t>
            </a:r>
            <a:endParaRPr lang="en-US" dirty="0"/>
          </a:p>
        </p:txBody>
      </p:sp>
    </p:spTree>
    <p:extLst>
      <p:ext uri="{BB962C8B-B14F-4D97-AF65-F5344CB8AC3E}">
        <p14:creationId xmlns:p14="http://schemas.microsoft.com/office/powerpoint/2010/main" val="40577252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0"/>
            <a:ext cx="11265132" cy="1507067"/>
          </a:xfrm>
        </p:spPr>
        <p:txBody>
          <a:bodyPr/>
          <a:lstStyle/>
          <a:p>
            <a:r>
              <a:rPr lang="en-US" b="1" dirty="0"/>
              <a:t>Child Safety is Serious Business</a:t>
            </a:r>
            <a:br>
              <a:rPr lang="en-US" b="1" dirty="0"/>
            </a:br>
            <a:endParaRPr lang="en-US" dirty="0"/>
          </a:p>
        </p:txBody>
      </p:sp>
      <p:pic>
        <p:nvPicPr>
          <p:cNvPr id="5" name="Picture 4">
            <a:extLst>
              <a:ext uri="{FF2B5EF4-FFF2-40B4-BE49-F238E27FC236}">
                <a16:creationId xmlns:a16="http://schemas.microsoft.com/office/drawing/2014/main" id="{FB4F39D4-5FC8-4A45-8E3B-AE3081C21D63}"/>
              </a:ext>
            </a:extLst>
          </p:cNvPr>
          <p:cNvPicPr>
            <a:picLocks noChangeAspect="1"/>
          </p:cNvPicPr>
          <p:nvPr/>
        </p:nvPicPr>
        <p:blipFill>
          <a:blip r:embed="rId2"/>
          <a:stretch>
            <a:fillRect/>
          </a:stretch>
        </p:blipFill>
        <p:spPr>
          <a:xfrm>
            <a:off x="767128" y="923277"/>
            <a:ext cx="6500477" cy="4103093"/>
          </a:xfrm>
          <a:prstGeom prst="rect">
            <a:avLst/>
          </a:prstGeom>
        </p:spPr>
      </p:pic>
      <p:pic>
        <p:nvPicPr>
          <p:cNvPr id="9" name="Picture 8">
            <a:extLst>
              <a:ext uri="{FF2B5EF4-FFF2-40B4-BE49-F238E27FC236}">
                <a16:creationId xmlns:a16="http://schemas.microsoft.com/office/drawing/2014/main" id="{B7EB322F-9268-49E7-86BF-13D54347BA21}"/>
              </a:ext>
            </a:extLst>
          </p:cNvPr>
          <p:cNvPicPr>
            <a:picLocks noChangeAspect="1"/>
          </p:cNvPicPr>
          <p:nvPr/>
        </p:nvPicPr>
        <p:blipFill>
          <a:blip r:embed="rId3"/>
          <a:stretch>
            <a:fillRect/>
          </a:stretch>
        </p:blipFill>
        <p:spPr>
          <a:xfrm>
            <a:off x="7780046" y="923277"/>
            <a:ext cx="2609845" cy="2731548"/>
          </a:xfrm>
          <a:prstGeom prst="rect">
            <a:avLst/>
          </a:prstGeom>
        </p:spPr>
      </p:pic>
      <p:sp>
        <p:nvSpPr>
          <p:cNvPr id="11" name="TextBox 10">
            <a:extLst>
              <a:ext uri="{FF2B5EF4-FFF2-40B4-BE49-F238E27FC236}">
                <a16:creationId xmlns:a16="http://schemas.microsoft.com/office/drawing/2014/main" id="{63BF0464-72E2-4353-9865-B2A86230A273}"/>
              </a:ext>
            </a:extLst>
          </p:cNvPr>
          <p:cNvSpPr txBox="1"/>
          <p:nvPr/>
        </p:nvSpPr>
        <p:spPr>
          <a:xfrm>
            <a:off x="7936637" y="4163627"/>
            <a:ext cx="3879542" cy="1754326"/>
          </a:xfrm>
          <a:prstGeom prst="rect">
            <a:avLst/>
          </a:prstGeom>
          <a:noFill/>
        </p:spPr>
        <p:txBody>
          <a:bodyPr wrap="square" rtlCol="0">
            <a:spAutoFit/>
          </a:bodyPr>
          <a:lstStyle/>
          <a:p>
            <a:r>
              <a:rPr lang="en-US"/>
              <a:t>From cordless and motorized operating systems, retractable lift cords, cord tensioners and wand controls, we offer a wide array of operating system options for enhanced child and pet safety.</a:t>
            </a:r>
            <a:endParaRPr lang="en-US" dirty="0"/>
          </a:p>
        </p:txBody>
      </p:sp>
    </p:spTree>
    <p:extLst>
      <p:ext uri="{BB962C8B-B14F-4D97-AF65-F5344CB8AC3E}">
        <p14:creationId xmlns:p14="http://schemas.microsoft.com/office/powerpoint/2010/main" val="340722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0"/>
            <a:ext cx="8534400" cy="1507067"/>
          </a:xfrm>
        </p:spPr>
        <p:txBody>
          <a:bodyPr/>
          <a:lstStyle/>
          <a:p>
            <a:r>
              <a:rPr lang="en-US" dirty="0"/>
              <a:t>Remote control</a:t>
            </a:r>
          </a:p>
        </p:txBody>
      </p:sp>
      <p:sp>
        <p:nvSpPr>
          <p:cNvPr id="6" name="AutoShape 2" descr="Kohler K-10433"/>
          <p:cNvSpPr>
            <a:spLocks noChangeAspect="1" noChangeArrowheads="1"/>
          </p:cNvSpPr>
          <p:nvPr/>
        </p:nvSpPr>
        <p:spPr bwMode="auto">
          <a:xfrm>
            <a:off x="0" y="-136525"/>
            <a:ext cx="3143250" cy="3048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a:extLst>
              <a:ext uri="{FF2B5EF4-FFF2-40B4-BE49-F238E27FC236}">
                <a16:creationId xmlns:a16="http://schemas.microsoft.com/office/drawing/2014/main" id="{497D3F08-C8B5-4023-8CF0-9411F39C97C9}"/>
              </a:ext>
            </a:extLst>
          </p:cNvPr>
          <p:cNvPicPr>
            <a:picLocks noChangeAspect="1"/>
          </p:cNvPicPr>
          <p:nvPr/>
        </p:nvPicPr>
        <p:blipFill>
          <a:blip r:embed="rId2"/>
          <a:stretch>
            <a:fillRect/>
          </a:stretch>
        </p:blipFill>
        <p:spPr>
          <a:xfrm>
            <a:off x="770831" y="2045517"/>
            <a:ext cx="2962275" cy="2962275"/>
          </a:xfrm>
          <a:prstGeom prst="rect">
            <a:avLst/>
          </a:prstGeom>
        </p:spPr>
      </p:pic>
      <p:sp>
        <p:nvSpPr>
          <p:cNvPr id="8" name="TextBox 7">
            <a:extLst>
              <a:ext uri="{FF2B5EF4-FFF2-40B4-BE49-F238E27FC236}">
                <a16:creationId xmlns:a16="http://schemas.microsoft.com/office/drawing/2014/main" id="{8C02E947-6F32-4EA0-B901-0255C0D9C41B}"/>
              </a:ext>
            </a:extLst>
          </p:cNvPr>
          <p:cNvSpPr txBox="1"/>
          <p:nvPr/>
        </p:nvSpPr>
        <p:spPr>
          <a:xfrm>
            <a:off x="5663953" y="2281561"/>
            <a:ext cx="4669655" cy="1477328"/>
          </a:xfrm>
          <a:prstGeom prst="rect">
            <a:avLst/>
          </a:prstGeom>
          <a:noFill/>
        </p:spPr>
        <p:txBody>
          <a:bodyPr wrap="square" rtlCol="0">
            <a:spAutoFit/>
          </a:bodyPr>
          <a:lstStyle/>
          <a:p>
            <a:r>
              <a:rPr lang="en-US" dirty="0"/>
              <a:t>The inherent cordless design of our </a:t>
            </a:r>
            <a:r>
              <a:rPr lang="en-US" dirty="0" err="1"/>
              <a:t>PowerView</a:t>
            </a:r>
            <a:r>
              <a:rPr lang="en-US" baseline="30000" dirty="0"/>
              <a:t>®</a:t>
            </a:r>
            <a:r>
              <a:rPr lang="en-US" dirty="0"/>
              <a:t> Automation system provides you and your family with the ultimate in operating convenience and enhanced safety at the window. </a:t>
            </a:r>
          </a:p>
        </p:txBody>
      </p:sp>
    </p:spTree>
    <p:extLst>
      <p:ext uri="{BB962C8B-B14F-4D97-AF65-F5344CB8AC3E}">
        <p14:creationId xmlns:p14="http://schemas.microsoft.com/office/powerpoint/2010/main" val="360742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0"/>
            <a:ext cx="10823576" cy="1507067"/>
          </a:xfrm>
        </p:spPr>
        <p:txBody>
          <a:bodyPr/>
          <a:lstStyle/>
          <a:p>
            <a:r>
              <a:rPr lang="en-US" dirty="0"/>
              <a:t>Take charge of your shades</a:t>
            </a:r>
          </a:p>
        </p:txBody>
      </p:sp>
      <p:pic>
        <p:nvPicPr>
          <p:cNvPr id="4" name="Picture 3">
            <a:extLst>
              <a:ext uri="{FF2B5EF4-FFF2-40B4-BE49-F238E27FC236}">
                <a16:creationId xmlns:a16="http://schemas.microsoft.com/office/drawing/2014/main" id="{03125358-E327-4914-958D-2DDA82CEEF10}"/>
              </a:ext>
            </a:extLst>
          </p:cNvPr>
          <p:cNvPicPr>
            <a:picLocks noChangeAspect="1"/>
          </p:cNvPicPr>
          <p:nvPr/>
        </p:nvPicPr>
        <p:blipFill>
          <a:blip r:embed="rId2"/>
          <a:stretch>
            <a:fillRect/>
          </a:stretch>
        </p:blipFill>
        <p:spPr>
          <a:xfrm>
            <a:off x="956153" y="1778955"/>
            <a:ext cx="2733675" cy="4667250"/>
          </a:xfrm>
          <a:prstGeom prst="rect">
            <a:avLst/>
          </a:prstGeom>
        </p:spPr>
      </p:pic>
      <p:sp>
        <p:nvSpPr>
          <p:cNvPr id="5" name="TextBox 4">
            <a:extLst>
              <a:ext uri="{FF2B5EF4-FFF2-40B4-BE49-F238E27FC236}">
                <a16:creationId xmlns:a16="http://schemas.microsoft.com/office/drawing/2014/main" id="{3B764A6E-B953-47B1-95DF-97A04CC68261}"/>
              </a:ext>
            </a:extLst>
          </p:cNvPr>
          <p:cNvSpPr txBox="1"/>
          <p:nvPr/>
        </p:nvSpPr>
        <p:spPr>
          <a:xfrm>
            <a:off x="4705165" y="1926454"/>
            <a:ext cx="5672831" cy="2031325"/>
          </a:xfrm>
          <a:prstGeom prst="rect">
            <a:avLst/>
          </a:prstGeom>
          <a:noFill/>
        </p:spPr>
        <p:txBody>
          <a:bodyPr wrap="square" rtlCol="0">
            <a:spAutoFit/>
          </a:bodyPr>
          <a:lstStyle/>
          <a:p>
            <a:r>
              <a:rPr lang="en-US" b="1"/>
              <a:t>For Smart Living</a:t>
            </a:r>
          </a:p>
          <a:p>
            <a:r>
              <a:rPr lang="en-US"/>
              <a:t>PowerView Motorization lets you schedule your Designer Screen Shades to open and close on their own—at any time of the day—with the touch of a button, a tap on a mobile device or the sound of your voice. So forgo the alarm clock, and use light as a wake-up call instead.*</a:t>
            </a:r>
          </a:p>
        </p:txBody>
      </p:sp>
    </p:spTree>
    <p:extLst>
      <p:ext uri="{BB962C8B-B14F-4D97-AF65-F5344CB8AC3E}">
        <p14:creationId xmlns:p14="http://schemas.microsoft.com/office/powerpoint/2010/main" val="257968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0"/>
            <a:ext cx="8534400" cy="1507067"/>
          </a:xfrm>
        </p:spPr>
        <p:txBody>
          <a:bodyPr/>
          <a:lstStyle/>
          <a:p>
            <a:r>
              <a:rPr lang="en-US" dirty="0"/>
              <a:t>Silhouette shades</a:t>
            </a:r>
          </a:p>
        </p:txBody>
      </p:sp>
      <p:pic>
        <p:nvPicPr>
          <p:cNvPr id="4" name="Picture 3">
            <a:extLst>
              <a:ext uri="{FF2B5EF4-FFF2-40B4-BE49-F238E27FC236}">
                <a16:creationId xmlns:a16="http://schemas.microsoft.com/office/drawing/2014/main" id="{DEA03869-57D9-4AAC-8D43-ADFEA7C34249}"/>
              </a:ext>
            </a:extLst>
          </p:cNvPr>
          <p:cNvPicPr>
            <a:picLocks noChangeAspect="1"/>
          </p:cNvPicPr>
          <p:nvPr/>
        </p:nvPicPr>
        <p:blipFill>
          <a:blip r:embed="rId2"/>
          <a:stretch>
            <a:fillRect/>
          </a:stretch>
        </p:blipFill>
        <p:spPr>
          <a:xfrm>
            <a:off x="684212" y="1828800"/>
            <a:ext cx="7143750" cy="4329251"/>
          </a:xfrm>
          <a:prstGeom prst="rect">
            <a:avLst/>
          </a:prstGeom>
        </p:spPr>
      </p:pic>
      <p:sp>
        <p:nvSpPr>
          <p:cNvPr id="6" name="TextBox 5">
            <a:extLst>
              <a:ext uri="{FF2B5EF4-FFF2-40B4-BE49-F238E27FC236}">
                <a16:creationId xmlns:a16="http://schemas.microsoft.com/office/drawing/2014/main" id="{9A80029B-90D6-4C58-8BC2-B83F2729EFB1}"/>
              </a:ext>
            </a:extLst>
          </p:cNvPr>
          <p:cNvSpPr txBox="1"/>
          <p:nvPr/>
        </p:nvSpPr>
        <p:spPr>
          <a:xfrm>
            <a:off x="8558074" y="2237173"/>
            <a:ext cx="3036163" cy="3970318"/>
          </a:xfrm>
          <a:prstGeom prst="rect">
            <a:avLst/>
          </a:prstGeom>
          <a:noFill/>
        </p:spPr>
        <p:txBody>
          <a:bodyPr wrap="square" rtlCol="0">
            <a:spAutoFit/>
          </a:bodyPr>
          <a:lstStyle/>
          <a:p>
            <a:r>
              <a:rPr lang="en-US" b="1" dirty="0"/>
              <a:t>From blocking out the sun to enhancing the natural light in your home.</a:t>
            </a:r>
            <a:r>
              <a:rPr lang="en-US" dirty="0"/>
              <a:t> The translucent fabrics that many of our products offer are specially engineered to diffuse harsh sunlight and draw it deeper into the room—dispersing the light to help illuminate your home naturally and reduce the need for artificial light.</a:t>
            </a:r>
            <a:endParaRPr lang="en-US" b="1" dirty="0"/>
          </a:p>
        </p:txBody>
      </p:sp>
    </p:spTree>
    <p:extLst>
      <p:ext uri="{BB962C8B-B14F-4D97-AF65-F5344CB8AC3E}">
        <p14:creationId xmlns:p14="http://schemas.microsoft.com/office/powerpoint/2010/main" val="161444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0"/>
            <a:ext cx="8534400" cy="1507067"/>
          </a:xfrm>
        </p:spPr>
        <p:txBody>
          <a:bodyPr/>
          <a:lstStyle/>
          <a:p>
            <a:r>
              <a:rPr lang="en-US" dirty="0"/>
              <a:t> woven wood shades</a:t>
            </a:r>
          </a:p>
        </p:txBody>
      </p:sp>
      <p:pic>
        <p:nvPicPr>
          <p:cNvPr id="4" name="Picture 3">
            <a:extLst>
              <a:ext uri="{FF2B5EF4-FFF2-40B4-BE49-F238E27FC236}">
                <a16:creationId xmlns:a16="http://schemas.microsoft.com/office/drawing/2014/main" id="{71FE315C-6B70-4AE9-85B6-7CD28FD383EA}"/>
              </a:ext>
            </a:extLst>
          </p:cNvPr>
          <p:cNvPicPr>
            <a:picLocks noChangeAspect="1"/>
          </p:cNvPicPr>
          <p:nvPr/>
        </p:nvPicPr>
        <p:blipFill>
          <a:blip r:embed="rId2"/>
          <a:stretch>
            <a:fillRect/>
          </a:stretch>
        </p:blipFill>
        <p:spPr>
          <a:xfrm>
            <a:off x="748591" y="1791903"/>
            <a:ext cx="7143750" cy="4286250"/>
          </a:xfrm>
          <a:prstGeom prst="rect">
            <a:avLst/>
          </a:prstGeom>
        </p:spPr>
      </p:pic>
      <p:sp>
        <p:nvSpPr>
          <p:cNvPr id="6" name="TextBox 5">
            <a:extLst>
              <a:ext uri="{FF2B5EF4-FFF2-40B4-BE49-F238E27FC236}">
                <a16:creationId xmlns:a16="http://schemas.microsoft.com/office/drawing/2014/main" id="{8E85F3CB-CF17-4A32-9F12-20CBEBA3D32F}"/>
              </a:ext>
            </a:extLst>
          </p:cNvPr>
          <p:cNvSpPr txBox="1"/>
          <p:nvPr/>
        </p:nvSpPr>
        <p:spPr>
          <a:xfrm>
            <a:off x="8211845" y="1890944"/>
            <a:ext cx="3542190" cy="2308324"/>
          </a:xfrm>
          <a:prstGeom prst="rect">
            <a:avLst/>
          </a:prstGeom>
          <a:noFill/>
        </p:spPr>
        <p:txBody>
          <a:bodyPr wrap="square" rtlCol="0">
            <a:spAutoFit/>
          </a:bodyPr>
          <a:lstStyle/>
          <a:p>
            <a:r>
              <a:rPr lang="en-US"/>
              <a:t>If you are looking for optional room darkening capabilities, consider a room darkening liner available on many of our shades. The liner can be sewn directly to the face fabric, or for ultimate flexibility, can operate independently.</a:t>
            </a:r>
            <a:endParaRPr lang="en-US" dirty="0"/>
          </a:p>
        </p:txBody>
      </p:sp>
    </p:spTree>
    <p:extLst>
      <p:ext uri="{BB962C8B-B14F-4D97-AF65-F5344CB8AC3E}">
        <p14:creationId xmlns:p14="http://schemas.microsoft.com/office/powerpoint/2010/main" val="411735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Override1.xml><?xml version="1.0" encoding="utf-8"?>
<a:themeOverride xmlns:a="http://schemas.openxmlformats.org/drawingml/2006/main">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themeOverride>
</file>

<file path=docProps/app.xml><?xml version="1.0" encoding="utf-8"?>
<Properties xmlns="http://schemas.openxmlformats.org/officeDocument/2006/extended-properties" xmlns:vt="http://schemas.openxmlformats.org/officeDocument/2006/docPropsVTypes">
  <Template/>
  <TotalTime>14745</TotalTime>
  <Words>502</Words>
  <Application>Microsoft Office PowerPoint</Application>
  <PresentationFormat>Widescreen</PresentationFormat>
  <Paragraphs>37</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Century Gothic</vt:lpstr>
      <vt:lpstr>Wingdings 3</vt:lpstr>
      <vt:lpstr>Slice</vt:lpstr>
      <vt:lpstr>FTC Interiors</vt:lpstr>
      <vt:lpstr>UV Ray Protection</vt:lpstr>
      <vt:lpstr>Indoor roller shades &amp; panels</vt:lpstr>
      <vt:lpstr>Outdoor patio shades</vt:lpstr>
      <vt:lpstr>Child Safety is Serious Business </vt:lpstr>
      <vt:lpstr>Remote control</vt:lpstr>
      <vt:lpstr>Take charge of your shades</vt:lpstr>
      <vt:lpstr>Silhouette shades</vt:lpstr>
      <vt:lpstr> woven wood shades</vt:lpstr>
      <vt:lpstr>Honeycomb shades-sheer &amp; solid</vt:lpstr>
      <vt:lpstr>Honeycomb shades-Top down-bottom up</vt:lpstr>
      <vt:lpstr>                                  TDBU Honeycomb shade in                                    a bedroom-before &amp; after </vt:lpstr>
      <vt:lpstr>Indoor woven woods roller shades in porch</vt:lpstr>
      <vt:lpstr>Screen Shade with Cornice in kitchen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FTC Interiors</dc:title>
  <dc:creator>Andrea</dc:creator>
  <cp:lastModifiedBy>andrea</cp:lastModifiedBy>
  <cp:revision>234</cp:revision>
  <dcterms:created xsi:type="dcterms:W3CDTF">2016-03-20T19:42:30Z</dcterms:created>
  <dcterms:modified xsi:type="dcterms:W3CDTF">2020-06-18T13:54:54Z</dcterms:modified>
</cp:coreProperties>
</file>